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EF"/>
    <a:srgbClr val="FFA7C4"/>
    <a:srgbClr val="FFFFFF"/>
    <a:srgbClr val="F0F8FA"/>
    <a:srgbClr val="CC3399"/>
    <a:srgbClr val="D969B4"/>
    <a:srgbClr val="FF9BBC"/>
    <a:srgbClr val="FFB9D0"/>
    <a:srgbClr val="FF6699"/>
    <a:srgbClr val="FF33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806" y="-264"/>
      </p:cViewPr>
      <p:guideLst>
        <p:guide orient="horz" pos="3120"/>
        <p:guide pos="2160"/>
      </p:guideLst>
    </p:cSldViewPr>
  </p:slideViewPr>
  <p:notesTextViewPr>
    <p:cViewPr>
      <p:scale>
        <a:sx n="1" d="1"/>
        <a:sy n="1" d="1"/>
      </p:scale>
      <p:origin x="0" y="0"/>
    </p:cViewPr>
  </p:notesTextViewPr>
  <p:notesViewPr>
    <p:cSldViewPr>
      <p:cViewPr varScale="1">
        <p:scale>
          <a:sx n="79" d="100"/>
          <a:sy n="79" d="100"/>
        </p:scale>
        <p:origin x="-2046" y="-90"/>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F91F2A91-499D-40C8-80AE-C5ACBBD657C1}" type="datetimeFigureOut">
              <a:rPr kumimoji="1" lang="ja-JP" altLang="en-US" smtClean="0"/>
              <a:pPr/>
              <a:t>2019/7/25</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671A8EC4-F1C5-4175-86B7-F77197ECC268}" type="slidenum">
              <a:rPr kumimoji="1" lang="ja-JP" altLang="en-US" smtClean="0"/>
              <a:pPr/>
              <a:t>&lt;#&gt;</a:t>
            </a:fld>
            <a:endParaRPr kumimoji="1" lang="ja-JP" altLang="en-US"/>
          </a:p>
        </p:txBody>
      </p:sp>
    </p:spTree>
    <p:extLst>
      <p:ext uri="{BB962C8B-B14F-4D97-AF65-F5344CB8AC3E}">
        <p14:creationId xmlns="" xmlns:p14="http://schemas.microsoft.com/office/powerpoint/2010/main" val="241659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833FB9D-D908-4EE3-BBFC-AA2C344601E1}" type="datetimeFigureOut">
              <a:rPr kumimoji="1" lang="ja-JP" altLang="en-US" smtClean="0"/>
              <a:pPr/>
              <a:t>2019/7/25</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31CC405-8874-46DE-B95B-8A0E1B9D4939}" type="slidenum">
              <a:rPr kumimoji="1" lang="ja-JP" altLang="en-US" smtClean="0"/>
              <a:pPr/>
              <a:t>&lt;#&gt;</a:t>
            </a:fld>
            <a:endParaRPr kumimoji="1" lang="ja-JP" altLang="en-US"/>
          </a:p>
        </p:txBody>
      </p:sp>
    </p:spTree>
    <p:extLst>
      <p:ext uri="{BB962C8B-B14F-4D97-AF65-F5344CB8AC3E}">
        <p14:creationId xmlns="" xmlns:p14="http://schemas.microsoft.com/office/powerpoint/2010/main" val="10105642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31CC405-8874-46DE-B95B-8A0E1B9D4939}" type="slidenum">
              <a:rPr kumimoji="1" lang="ja-JP" altLang="en-US" smtClean="0"/>
              <a:pPr/>
              <a:t>1</a:t>
            </a:fld>
            <a:endParaRPr kumimoji="1" lang="ja-JP" altLang="en-US"/>
          </a:p>
        </p:txBody>
      </p:sp>
    </p:spTree>
    <p:extLst>
      <p:ext uri="{BB962C8B-B14F-4D97-AF65-F5344CB8AC3E}">
        <p14:creationId xmlns="" xmlns:p14="http://schemas.microsoft.com/office/powerpoint/2010/main" val="1517005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36299733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207737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2936526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243590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1527684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4118965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3483981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375375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3970570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272771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BEB38D0-88DE-40BB-8DC2-B36731C92D06}" type="datetimeFigureOut">
              <a:rPr kumimoji="1" lang="ja-JP" altLang="en-US" smtClean="0"/>
              <a:pPr/>
              <a:t>2019/7/25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5F544B-A5DB-4483-9538-B2B9929D3BEE}" type="slidenum">
              <a:rPr kumimoji="1" lang="ja-JP" altLang="en-US" smtClean="0"/>
              <a:pPr/>
              <a:t>&lt;#&gt;</a:t>
            </a:fld>
            <a:endParaRPr kumimoji="1" lang="ja-JP" altLang="en-US"/>
          </a:p>
        </p:txBody>
      </p:sp>
    </p:spTree>
    <p:extLst>
      <p:ext uri="{BB962C8B-B14F-4D97-AF65-F5344CB8AC3E}">
        <p14:creationId xmlns="" xmlns:p14="http://schemas.microsoft.com/office/powerpoint/2010/main" val="85389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8" descr="XRT_template_03"/>
          <p:cNvPicPr>
            <a:picLocks noChangeAspect="1" noChangeArrowheads="1"/>
          </p:cNvPicPr>
          <p:nvPr userDrawn="1"/>
        </p:nvPicPr>
        <p:blipFill rotWithShape="1">
          <a:blip r:embed="rId13" cstate="print">
            <a:extLst>
              <a:ext uri="{28A0092B-C50C-407E-A947-70E740481C1C}">
                <a14:useLocalDpi xmlns="" xmlns:a14="http://schemas.microsoft.com/office/drawing/2010/main" val="0"/>
              </a:ext>
            </a:extLst>
          </a:blip>
          <a:srcRect l="1190" t="45941" r="1190" b="4102"/>
          <a:stretch/>
        </p:blipFill>
        <p:spPr bwMode="auto">
          <a:xfrm>
            <a:off x="-9526" y="-15552"/>
            <a:ext cx="6867526" cy="98650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6" name="Picture 2" descr="「握手がっちり」"/>
          <p:cNvPicPr>
            <a:picLocks noChangeAspect="1" noChangeArrowheads="1"/>
          </p:cNvPicPr>
          <p:nvPr userDrawn="1"/>
        </p:nvPicPr>
        <p:blipFill rotWithShape="1">
          <a:blip r:embed="rId14" cstate="print">
            <a:extLst>
              <a:ext uri="{BEBA8EAE-BF5A-486C-A8C5-ECC9F3942E4B}">
                <a14:imgProps xmlns="" xmlns:a14="http://schemas.microsoft.com/office/drawing/2010/main">
                  <a14:imgLayer r:embed="rId15">
                    <a14:imgEffect>
                      <a14:artisticBlur/>
                    </a14:imgEffect>
                  </a14:imgLayer>
                </a14:imgProps>
              </a:ext>
              <a:ext uri="{28A0092B-C50C-407E-A947-70E740481C1C}">
                <a14:useLocalDpi xmlns="" xmlns:a14="http://schemas.microsoft.com/office/drawing/2010/main" val="0"/>
              </a:ext>
            </a:extLst>
          </a:blip>
          <a:srcRect t="21657" b="13985"/>
          <a:stretch/>
        </p:blipFill>
        <p:spPr bwMode="auto">
          <a:xfrm>
            <a:off x="-27383" y="-15552"/>
            <a:ext cx="6885383" cy="2952328"/>
          </a:xfrm>
          <a:prstGeom prst="rect">
            <a:avLst/>
          </a:prstGeom>
          <a:noFill/>
          <a:extLst>
            <a:ext uri="{909E8E84-426E-40DD-AFC4-6F175D3DCCD1}">
              <a14:hiddenFill xmlns="" xmlns:a14="http://schemas.microsoft.com/office/drawing/2010/main">
                <a:solidFill>
                  <a:srgbClr val="FFFFFF"/>
                </a:solidFill>
              </a14:hiddenFill>
            </a:ext>
          </a:extLst>
        </p:spPr>
      </p:pic>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BEB38D0-88DE-40BB-8DC2-B36731C92D06}" type="datetimeFigureOut">
              <a:rPr kumimoji="1" lang="ja-JP" altLang="en-US" smtClean="0"/>
              <a:pPr/>
              <a:t>2019/7/25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FF5F544B-A5DB-4483-9538-B2B9929D3BEE}" type="slidenum">
              <a:rPr kumimoji="1" lang="ja-JP" altLang="en-US" smtClean="0"/>
              <a:pPr/>
              <a:t>&lt;#&gt;</a:t>
            </a:fld>
            <a:endParaRPr kumimoji="1" lang="ja-JP" altLang="en-US"/>
          </a:p>
        </p:txBody>
      </p:sp>
      <p:sp>
        <p:nvSpPr>
          <p:cNvPr id="8" name="正方形/長方形 7"/>
          <p:cNvSpPr/>
          <p:nvPr userDrawn="1"/>
        </p:nvSpPr>
        <p:spPr>
          <a:xfrm>
            <a:off x="-12699" y="-15552"/>
            <a:ext cx="6885383" cy="2952328"/>
          </a:xfrm>
          <a:prstGeom prst="rect">
            <a:avLst/>
          </a:prstGeom>
          <a:solidFill>
            <a:schemeClr val="bg1">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userDrawn="1"/>
        </p:nvCxnSpPr>
        <p:spPr>
          <a:xfrm>
            <a:off x="-27383" y="2936776"/>
            <a:ext cx="6885383"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456062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37"/>
          <p:cNvSpPr/>
          <p:nvPr/>
        </p:nvSpPr>
        <p:spPr>
          <a:xfrm>
            <a:off x="332656" y="3698022"/>
            <a:ext cx="932422" cy="287470"/>
          </a:xfrm>
          <a:prstGeom prst="roundRect">
            <a:avLst/>
          </a:prstGeom>
          <a:gradFill flip="none" rotWithShape="1">
            <a:gsLst>
              <a:gs pos="0">
                <a:schemeClr val="bg1"/>
              </a:gs>
              <a:gs pos="38360">
                <a:schemeClr val="tx2">
                  <a:lumMod val="20000"/>
                  <a:lumOff val="80000"/>
                </a:schemeClr>
              </a:gs>
              <a:gs pos="70000">
                <a:schemeClr val="tx2">
                  <a:lumMod val="20000"/>
                  <a:lumOff val="80000"/>
                </a:schemeClr>
              </a:gs>
              <a:gs pos="100000">
                <a:schemeClr val="tx2"/>
              </a:gs>
            </a:gsLst>
            <a:path path="circle">
              <a:fillToRect l="50000" t="50000" r="50000" b="50000"/>
            </a:path>
            <a:tileRect/>
          </a:gradFill>
          <a:ln>
            <a:noFill/>
          </a:ln>
          <a:scene3d>
            <a:camera prst="orthographicFront"/>
            <a:lightRig rig="threePt" dir="t"/>
          </a:scene3d>
          <a:sp3d prstMaterial="metal">
            <a:bevelT w="5715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タイトル 1"/>
          <p:cNvSpPr txBox="1">
            <a:spLocks/>
          </p:cNvSpPr>
          <p:nvPr/>
        </p:nvSpPr>
        <p:spPr>
          <a:xfrm>
            <a:off x="10716" y="-108768"/>
            <a:ext cx="6872682" cy="157140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kumimoji="0" lang="ja-JP" altLang="en-US" sz="4000" dirty="0" smtClean="0">
                <a:solidFill>
                  <a:schemeClr val="bg1"/>
                </a:solidFill>
                <a:ea typeface="HGP創英角ｺﾞｼｯｸUB" pitchFamily="50" charset="-128"/>
                <a:cs typeface="Arial" pitchFamily="34" charset="0"/>
              </a:rPr>
              <a:t>旭川地区</a:t>
            </a:r>
            <a:r>
              <a:rPr kumimoji="0" lang="en-US" altLang="ja-JP" sz="4000" dirty="0" smtClean="0">
                <a:solidFill>
                  <a:schemeClr val="bg1"/>
                </a:solidFill>
                <a:ea typeface="HGP創英角ｺﾞｼｯｸUB" pitchFamily="50" charset="-128"/>
                <a:cs typeface="Arial" pitchFamily="34" charset="0"/>
              </a:rPr>
              <a:t/>
            </a:r>
            <a:br>
              <a:rPr kumimoji="0" lang="en-US" altLang="ja-JP" sz="4000" dirty="0" smtClean="0">
                <a:solidFill>
                  <a:schemeClr val="bg1"/>
                </a:solidFill>
                <a:ea typeface="HGP創英角ｺﾞｼｯｸUB" pitchFamily="50" charset="-128"/>
                <a:cs typeface="Arial" pitchFamily="34" charset="0"/>
              </a:rPr>
            </a:br>
            <a:r>
              <a:rPr kumimoji="0" lang="ja-JP" altLang="en-US" sz="4000" dirty="0" smtClean="0">
                <a:solidFill>
                  <a:schemeClr val="bg1"/>
                </a:solidFill>
                <a:ea typeface="HGP創英角ｺﾞｼｯｸUB" pitchFamily="50" charset="-128"/>
                <a:cs typeface="Arial" pitchFamily="34" charset="0"/>
              </a:rPr>
              <a:t>在宅ケアを育む会 学術講演会</a:t>
            </a:r>
            <a:endParaRPr kumimoji="0" lang="ja-JP" altLang="en-US" sz="5400" dirty="0">
              <a:solidFill>
                <a:schemeClr val="bg1"/>
              </a:solidFill>
              <a:ea typeface="HGP創英角ｺﾞｼｯｸUB" pitchFamily="50" charset="-128"/>
              <a:cs typeface="Arial" pitchFamily="34" charset="0"/>
            </a:endParaRPr>
          </a:p>
        </p:txBody>
      </p:sp>
      <p:sp>
        <p:nvSpPr>
          <p:cNvPr id="2" name="タイトル 1"/>
          <p:cNvSpPr>
            <a:spLocks noGrp="1"/>
          </p:cNvSpPr>
          <p:nvPr>
            <p:ph type="ctrTitle"/>
          </p:nvPr>
        </p:nvSpPr>
        <p:spPr>
          <a:xfrm>
            <a:off x="-14683" y="-96068"/>
            <a:ext cx="6872682" cy="1571402"/>
          </a:xfrm>
        </p:spPr>
        <p:txBody>
          <a:bodyPr>
            <a:noAutofit/>
          </a:bodyPr>
          <a:lstStyle/>
          <a:p>
            <a:r>
              <a:rPr kumimoji="0" lang="ja-JP" altLang="en-US" sz="4000" dirty="0" smtClean="0">
                <a:solidFill>
                  <a:srgbClr val="4F2D7F"/>
                </a:solidFill>
                <a:ea typeface="HGP創英角ｺﾞｼｯｸUB" pitchFamily="50" charset="-128"/>
                <a:cs typeface="Arial" pitchFamily="34" charset="0"/>
              </a:rPr>
              <a:t>旭川地区</a:t>
            </a:r>
            <a:r>
              <a:rPr kumimoji="0" lang="en-US" altLang="ja-JP" sz="4000" dirty="0" smtClean="0">
                <a:solidFill>
                  <a:srgbClr val="4F2D7F"/>
                </a:solidFill>
                <a:ea typeface="HGP創英角ｺﾞｼｯｸUB" pitchFamily="50" charset="-128"/>
                <a:cs typeface="Arial" pitchFamily="34" charset="0"/>
              </a:rPr>
              <a:t/>
            </a:r>
            <a:br>
              <a:rPr kumimoji="0" lang="en-US" altLang="ja-JP" sz="4000" dirty="0" smtClean="0">
                <a:solidFill>
                  <a:srgbClr val="4F2D7F"/>
                </a:solidFill>
                <a:ea typeface="HGP創英角ｺﾞｼｯｸUB" pitchFamily="50" charset="-128"/>
                <a:cs typeface="Arial" pitchFamily="34" charset="0"/>
              </a:rPr>
            </a:br>
            <a:r>
              <a:rPr kumimoji="0" lang="ja-JP" altLang="en-US" sz="4000" dirty="0" smtClean="0">
                <a:solidFill>
                  <a:srgbClr val="4F2D7F"/>
                </a:solidFill>
                <a:ea typeface="HGP創英角ｺﾞｼｯｸUB" pitchFamily="50" charset="-128"/>
                <a:cs typeface="Arial" pitchFamily="34" charset="0"/>
              </a:rPr>
              <a:t>在宅ケアを育む会 学術講演会</a:t>
            </a:r>
            <a:endParaRPr kumimoji="0" lang="ja-JP" altLang="en-US" sz="5400" dirty="0">
              <a:solidFill>
                <a:srgbClr val="4F2D7F"/>
              </a:solidFill>
              <a:ea typeface="HGP創英角ｺﾞｼｯｸUB" pitchFamily="50" charset="-128"/>
              <a:cs typeface="Arial" pitchFamily="34" charset="0"/>
            </a:endParaRPr>
          </a:p>
        </p:txBody>
      </p:sp>
      <p:sp>
        <p:nvSpPr>
          <p:cNvPr id="5" name="テキスト ボックス 4"/>
          <p:cNvSpPr txBox="1"/>
          <p:nvPr/>
        </p:nvSpPr>
        <p:spPr>
          <a:xfrm>
            <a:off x="792262" y="2979756"/>
            <a:ext cx="5779690" cy="682238"/>
          </a:xfrm>
          <a:prstGeom prst="rect">
            <a:avLst/>
          </a:prstGeom>
          <a:noFill/>
        </p:spPr>
        <p:txBody>
          <a:bodyPr wrap="square" rtlCol="0">
            <a:spAutoFit/>
          </a:bodyPr>
          <a:lstStyle/>
          <a:p>
            <a:pPr>
              <a:lnSpc>
                <a:spcPts val="2300"/>
              </a:lnSpc>
            </a:pPr>
            <a:r>
              <a:rPr kumimoji="1" lang="ja-JP" altLang="en-US" sz="1600" dirty="0" smtClean="0">
                <a:latin typeface="HGP創英角ｺﾞｼｯｸUB" panose="020B0900000000000000" pitchFamily="50" charset="-128"/>
                <a:ea typeface="HGP創英角ｺﾞｼｯｸUB" panose="020B0900000000000000" pitchFamily="50" charset="-128"/>
              </a:rPr>
              <a:t>日時：</a:t>
            </a:r>
            <a:r>
              <a:rPr lang="en-US" altLang="ja-JP" sz="1600" dirty="0" smtClean="0">
                <a:latin typeface="HGP創英角ｺﾞｼｯｸUB" panose="020B0900000000000000" pitchFamily="50" charset="-128"/>
                <a:ea typeface="HGP創英角ｺﾞｼｯｸUB" panose="020B0900000000000000" pitchFamily="50" charset="-128"/>
              </a:rPr>
              <a:t>2019</a:t>
            </a:r>
            <a:r>
              <a:rPr lang="ja-JP" altLang="en-US" sz="1600" dirty="0" smtClean="0">
                <a:latin typeface="HGP創英角ｺﾞｼｯｸUB" panose="020B0900000000000000" pitchFamily="50" charset="-128"/>
                <a:ea typeface="HGP創英角ｺﾞｼｯｸUB" panose="020B0900000000000000" pitchFamily="50" charset="-128"/>
              </a:rPr>
              <a:t>年</a:t>
            </a:r>
            <a:r>
              <a:rPr lang="en-US" altLang="ja-JP" sz="1600" dirty="0" smtClean="0">
                <a:latin typeface="HGP創英角ｺﾞｼｯｸUB" panose="020B0900000000000000" pitchFamily="50" charset="-128"/>
                <a:ea typeface="HGP創英角ｺﾞｼｯｸUB" panose="020B0900000000000000" pitchFamily="50" charset="-128"/>
              </a:rPr>
              <a:t>8</a:t>
            </a:r>
            <a:r>
              <a:rPr lang="ja-JP" altLang="en-US" sz="1600" dirty="0" smtClean="0">
                <a:latin typeface="HGP創英角ｺﾞｼｯｸUB" panose="020B0900000000000000" pitchFamily="50" charset="-128"/>
                <a:ea typeface="HGP創英角ｺﾞｼｯｸUB" panose="020B0900000000000000" pitchFamily="50" charset="-128"/>
              </a:rPr>
              <a:t>月</a:t>
            </a:r>
            <a:r>
              <a:rPr lang="en-US" altLang="ja-JP" sz="1600" dirty="0" smtClean="0">
                <a:latin typeface="HGP創英角ｺﾞｼｯｸUB" panose="020B0900000000000000" pitchFamily="50" charset="-128"/>
                <a:ea typeface="HGP創英角ｺﾞｼｯｸUB" panose="020B0900000000000000" pitchFamily="50" charset="-128"/>
              </a:rPr>
              <a:t>21</a:t>
            </a:r>
            <a:r>
              <a:rPr lang="ja-JP" altLang="en-US" sz="1600" dirty="0" smtClean="0">
                <a:latin typeface="HGP創英角ｺﾞｼｯｸUB" panose="020B0900000000000000" pitchFamily="50" charset="-128"/>
                <a:ea typeface="HGP創英角ｺﾞｼｯｸUB" panose="020B0900000000000000" pitchFamily="50" charset="-128"/>
              </a:rPr>
              <a:t>日</a:t>
            </a:r>
            <a:r>
              <a:rPr lang="ja-JP" altLang="en-US" sz="1600" dirty="0">
                <a:latin typeface="HGP創英角ｺﾞｼｯｸUB" panose="020B0900000000000000" pitchFamily="50" charset="-128"/>
                <a:ea typeface="HGP創英角ｺﾞｼｯｸUB" panose="020B0900000000000000" pitchFamily="50" charset="-128"/>
              </a:rPr>
              <a:t>水</a:t>
            </a:r>
            <a:r>
              <a:rPr lang="ja-JP" altLang="en-US" sz="1600" dirty="0" smtClean="0">
                <a:latin typeface="HGP創英角ｺﾞｼｯｸUB" panose="020B0900000000000000" pitchFamily="50" charset="-128"/>
                <a:ea typeface="HGP創英角ｺﾞｼｯｸUB" panose="020B0900000000000000" pitchFamily="50" charset="-128"/>
              </a:rPr>
              <a:t>曜日　</a:t>
            </a:r>
            <a:r>
              <a:rPr lang="en-US" altLang="ja-JP" sz="1600" dirty="0" smtClean="0">
                <a:latin typeface="HGP創英角ｺﾞｼｯｸUB" panose="020B0900000000000000" pitchFamily="50" charset="-128"/>
                <a:ea typeface="HGP創英角ｺﾞｼｯｸUB" panose="020B0900000000000000" pitchFamily="50" charset="-128"/>
              </a:rPr>
              <a:t>18</a:t>
            </a:r>
            <a:r>
              <a:rPr lang="ja-JP" altLang="en-US" sz="1600" dirty="0" smtClean="0">
                <a:latin typeface="HGP創英角ｺﾞｼｯｸUB" panose="020B0900000000000000" pitchFamily="50" charset="-128"/>
                <a:ea typeface="HGP創英角ｺﾞｼｯｸUB" panose="020B0900000000000000" pitchFamily="50" charset="-128"/>
              </a:rPr>
              <a:t>時</a:t>
            </a:r>
            <a:r>
              <a:rPr lang="en-US" altLang="ja-JP" sz="1600" dirty="0">
                <a:latin typeface="HGP創英角ｺﾞｼｯｸUB" panose="020B0900000000000000" pitchFamily="50" charset="-128"/>
                <a:ea typeface="HGP創英角ｺﾞｼｯｸUB" panose="020B0900000000000000" pitchFamily="50" charset="-128"/>
              </a:rPr>
              <a:t>5</a:t>
            </a:r>
            <a:r>
              <a:rPr lang="en-US" altLang="ja-JP" sz="1600" dirty="0" smtClean="0">
                <a:latin typeface="HGP創英角ｺﾞｼｯｸUB" panose="020B0900000000000000" pitchFamily="50" charset="-128"/>
                <a:ea typeface="HGP創英角ｺﾞｼｯｸUB" panose="020B0900000000000000" pitchFamily="50" charset="-128"/>
              </a:rPr>
              <a:t>0</a:t>
            </a:r>
            <a:r>
              <a:rPr lang="ja-JP" altLang="en-US" sz="1600" dirty="0" smtClean="0">
                <a:latin typeface="HGP創英角ｺﾞｼｯｸUB" panose="020B0900000000000000" pitchFamily="50" charset="-128"/>
                <a:ea typeface="HGP創英角ｺﾞｼｯｸUB" panose="020B0900000000000000" pitchFamily="50" charset="-128"/>
              </a:rPr>
              <a:t>分</a:t>
            </a:r>
            <a:r>
              <a:rPr lang="en-US" altLang="ja-JP" sz="1600" dirty="0" smtClean="0">
                <a:latin typeface="HGP創英角ｺﾞｼｯｸUB" panose="020B0900000000000000" pitchFamily="50" charset="-128"/>
                <a:ea typeface="HGP創英角ｺﾞｼｯｸUB" panose="020B0900000000000000" pitchFamily="50" charset="-128"/>
              </a:rPr>
              <a:t>-20</a:t>
            </a:r>
            <a:r>
              <a:rPr lang="ja-JP" altLang="en-US" sz="1600" dirty="0" smtClean="0">
                <a:latin typeface="HGP創英角ｺﾞｼｯｸUB" panose="020B0900000000000000" pitchFamily="50" charset="-128"/>
                <a:ea typeface="HGP創英角ｺﾞｼｯｸUB" panose="020B0900000000000000" pitchFamily="50" charset="-128"/>
              </a:rPr>
              <a:t>時</a:t>
            </a:r>
            <a:r>
              <a:rPr lang="en-US" altLang="ja-JP" sz="1600" dirty="0" smtClean="0">
                <a:latin typeface="HGP創英角ｺﾞｼｯｸUB" panose="020B0900000000000000" pitchFamily="50" charset="-128"/>
                <a:ea typeface="HGP創英角ｺﾞｼｯｸUB" panose="020B0900000000000000" pitchFamily="50" charset="-128"/>
              </a:rPr>
              <a:t>10</a:t>
            </a:r>
            <a:r>
              <a:rPr lang="ja-JP" altLang="en-US" sz="1600" dirty="0" smtClean="0">
                <a:latin typeface="HGP創英角ｺﾞｼｯｸUB" panose="020B0900000000000000" pitchFamily="50" charset="-128"/>
                <a:ea typeface="HGP創英角ｺﾞｼｯｸUB" panose="020B0900000000000000" pitchFamily="50" charset="-128"/>
              </a:rPr>
              <a:t>分</a:t>
            </a:r>
            <a:endParaRPr lang="en-US" altLang="ja-JP" sz="1600" dirty="0" smtClean="0">
              <a:solidFill>
                <a:srgbClr val="FF0000"/>
              </a:solidFill>
              <a:latin typeface="HGP創英角ｺﾞｼｯｸUB" panose="020B0900000000000000" pitchFamily="50" charset="-128"/>
              <a:ea typeface="HGP創英角ｺﾞｼｯｸUB" panose="020B0900000000000000" pitchFamily="50" charset="-128"/>
            </a:endParaRPr>
          </a:p>
          <a:p>
            <a:pPr>
              <a:lnSpc>
                <a:spcPts val="2300"/>
              </a:lnSpc>
            </a:pPr>
            <a:r>
              <a:rPr lang="ja-JP" altLang="en-US" sz="1600" dirty="0">
                <a:latin typeface="HGP創英角ｺﾞｼｯｸUB" panose="020B0900000000000000" pitchFamily="50" charset="-128"/>
                <a:ea typeface="HGP創英角ｺﾞｼｯｸUB" panose="020B0900000000000000" pitchFamily="50" charset="-128"/>
              </a:rPr>
              <a:t>場所</a:t>
            </a:r>
            <a:r>
              <a:rPr lang="ja-JP" altLang="en-US" sz="1600" dirty="0" smtClean="0">
                <a:latin typeface="HGP創英角ｺﾞｼｯｸUB" panose="020B0900000000000000" pitchFamily="50" charset="-128"/>
                <a:ea typeface="HGP創英角ｺﾞｼｯｸUB" panose="020B0900000000000000" pitchFamily="50" charset="-128"/>
              </a:rPr>
              <a:t>：トーヨーホテル旭川</a:t>
            </a:r>
            <a:endParaRPr lang="en-US" altLang="ja-JP" sz="1600" dirty="0" smtClean="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477056" y="7267170"/>
            <a:ext cx="3945542" cy="338554"/>
          </a:xfrm>
          <a:prstGeom prst="rect">
            <a:avLst/>
          </a:prstGeom>
          <a:noFill/>
        </p:spPr>
        <p:txBody>
          <a:bodyPr wrap="square" rtlCol="0">
            <a:spAutoFit/>
          </a:bodyPr>
          <a:lstStyle/>
          <a:p>
            <a:pPr lvl="0"/>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旭川</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赤十字</a:t>
            </a:r>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病院　慢性心不全認定看護師　</a:t>
            </a:r>
            <a:endParaRPr kumimoji="1" lang="en-US" altLang="ja-JP" sz="2000" dirty="0" smtClean="0">
              <a:latin typeface="HGP創英角ｺﾞｼｯｸUB" panose="020B0900000000000000" pitchFamily="50" charset="-128"/>
              <a:ea typeface="HGP創英角ｺﾞｼｯｸUB" panose="020B0900000000000000" pitchFamily="50" charset="-128"/>
            </a:endParaRPr>
          </a:p>
        </p:txBody>
      </p:sp>
      <p:sp>
        <p:nvSpPr>
          <p:cNvPr id="27" name="角丸四角形 26"/>
          <p:cNvSpPr/>
          <p:nvPr/>
        </p:nvSpPr>
        <p:spPr>
          <a:xfrm>
            <a:off x="319956" y="4112052"/>
            <a:ext cx="932422" cy="287470"/>
          </a:xfrm>
          <a:prstGeom prst="roundRect">
            <a:avLst/>
          </a:prstGeom>
          <a:gradFill flip="none" rotWithShape="1">
            <a:gsLst>
              <a:gs pos="0">
                <a:schemeClr val="bg1"/>
              </a:gs>
              <a:gs pos="38360">
                <a:schemeClr val="tx2">
                  <a:lumMod val="20000"/>
                  <a:lumOff val="80000"/>
                </a:schemeClr>
              </a:gs>
              <a:gs pos="70000">
                <a:schemeClr val="tx2">
                  <a:lumMod val="20000"/>
                  <a:lumOff val="80000"/>
                </a:schemeClr>
              </a:gs>
              <a:gs pos="100000">
                <a:schemeClr val="tx2"/>
              </a:gs>
            </a:gsLst>
            <a:path path="circle">
              <a:fillToRect l="50000" t="50000" r="50000" b="50000"/>
            </a:path>
            <a:tileRect/>
          </a:gradFill>
          <a:ln>
            <a:noFill/>
          </a:ln>
          <a:scene3d>
            <a:camera prst="orthographicFront"/>
            <a:lightRig rig="threePt" dir="t"/>
          </a:scene3d>
          <a:sp3d prstMaterial="metal">
            <a:bevelT w="5715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307256" y="4101732"/>
            <a:ext cx="949077" cy="307777"/>
          </a:xfrm>
          <a:prstGeom prst="rect">
            <a:avLst/>
          </a:prstGeom>
          <a:noFill/>
        </p:spPr>
        <p:txBody>
          <a:bodyPr vert="horz"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400" b="1" spc="50" dirty="0" smtClean="0">
                <a:ln w="11430"/>
                <a:effectLst>
                  <a:outerShdw blurRad="76200" dist="50800" dir="5400000" algn="tl" rotWithShape="0">
                    <a:srgbClr val="000000">
                      <a:alpha val="65000"/>
                    </a:srgbClr>
                  </a:outerShdw>
                </a:effectLst>
              </a:rPr>
              <a:t>講演</a:t>
            </a:r>
            <a:endParaRPr lang="ja-JP" altLang="en-US" sz="1400" b="1" spc="50" dirty="0">
              <a:ln w="11430"/>
              <a:effectLst>
                <a:outerShdw blurRad="76200" dist="50800" dir="5400000" algn="tl" rotWithShape="0">
                  <a:srgbClr val="000000">
                    <a:alpha val="65000"/>
                  </a:srgbClr>
                </a:outerShdw>
              </a:effectLst>
            </a:endParaRPr>
          </a:p>
        </p:txBody>
      </p:sp>
      <p:sp>
        <p:nvSpPr>
          <p:cNvPr id="31" name="Text Box 22"/>
          <p:cNvSpPr txBox="1">
            <a:spLocks noChangeArrowheads="1"/>
          </p:cNvSpPr>
          <p:nvPr/>
        </p:nvSpPr>
        <p:spPr bwMode="auto">
          <a:xfrm>
            <a:off x="332656" y="1304399"/>
            <a:ext cx="6341801" cy="12003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spcBef>
                <a:spcPct val="0"/>
              </a:spcBef>
              <a:buFontTx/>
              <a:buNone/>
            </a:pPr>
            <a:r>
              <a:rPr lang="ja-JP" altLang="ja-JP" sz="1200" dirty="0">
                <a:latin typeface="HGP創英角ｺﾞｼｯｸUB" pitchFamily="50" charset="-128"/>
                <a:ea typeface="HGP創英角ｺﾞｼｯｸUB" pitchFamily="50" charset="-128"/>
              </a:rPr>
              <a:t>謹啓</a:t>
            </a:r>
            <a:r>
              <a:rPr lang="en-US" altLang="ja-JP" sz="1200" dirty="0">
                <a:latin typeface="HGP創英角ｺﾞｼｯｸUB" pitchFamily="50" charset="-128"/>
                <a:ea typeface="HGP創英角ｺﾞｼｯｸUB" pitchFamily="50" charset="-128"/>
              </a:rPr>
              <a:t>  </a:t>
            </a:r>
            <a:endParaRPr lang="ja-JP" altLang="ja-JP" sz="1200" dirty="0">
              <a:latin typeface="HGP創英角ｺﾞｼｯｸUB" pitchFamily="50" charset="-128"/>
              <a:ea typeface="HGP創英角ｺﾞｼｯｸUB" pitchFamily="50" charset="-128"/>
            </a:endParaRPr>
          </a:p>
          <a:p>
            <a:pPr>
              <a:spcBef>
                <a:spcPct val="0"/>
              </a:spcBef>
              <a:buFontTx/>
              <a:buNone/>
            </a:pPr>
            <a:r>
              <a:rPr lang="ja-JP" altLang="en-US" sz="1200" dirty="0">
                <a:latin typeface="HGP創英角ｺﾞｼｯｸUB" pitchFamily="50" charset="-128"/>
                <a:ea typeface="HGP創英角ｺﾞｼｯｸUB" pitchFamily="50" charset="-128"/>
              </a:rPr>
              <a:t>　</a:t>
            </a:r>
            <a:r>
              <a:rPr lang="ja-JP" altLang="en-US" sz="1200" dirty="0" smtClean="0">
                <a:latin typeface="HGP創英角ｺﾞｼｯｸUB" pitchFamily="50" charset="-128"/>
                <a:ea typeface="HGP創英角ｺﾞｼｯｸUB" pitchFamily="50" charset="-128"/>
              </a:rPr>
              <a:t>盛夏の候、時下益々ご清祥の段、お慶び申し上げます。</a:t>
            </a:r>
            <a:endParaRPr lang="en-US" altLang="ja-JP" sz="1200" dirty="0" smtClean="0">
              <a:latin typeface="HGP創英角ｺﾞｼｯｸUB" pitchFamily="50" charset="-128"/>
              <a:ea typeface="HGP創英角ｺﾞｼｯｸUB" pitchFamily="50" charset="-128"/>
            </a:endParaRPr>
          </a:p>
          <a:p>
            <a:pPr>
              <a:spcBef>
                <a:spcPct val="0"/>
              </a:spcBef>
              <a:buFontTx/>
              <a:buNone/>
            </a:pPr>
            <a:r>
              <a:rPr lang="ja-JP" altLang="en-US" sz="1200" dirty="0">
                <a:latin typeface="HGP創英角ｺﾞｼｯｸUB" pitchFamily="50" charset="-128"/>
                <a:ea typeface="HGP創英角ｺﾞｼｯｸUB" pitchFamily="50" charset="-128"/>
              </a:rPr>
              <a:t>　</a:t>
            </a:r>
            <a:r>
              <a:rPr lang="ja-JP" altLang="ja-JP" sz="1200" dirty="0" smtClean="0">
                <a:latin typeface="HGP創英角ｺﾞｼｯｸUB" pitchFamily="50" charset="-128"/>
                <a:ea typeface="HGP創英角ｺﾞｼｯｸUB" pitchFamily="50" charset="-128"/>
              </a:rPr>
              <a:t>さて、この度、下記の要領にて</a:t>
            </a:r>
            <a:r>
              <a:rPr lang="ja-JP" altLang="en-US" sz="1200" dirty="0">
                <a:latin typeface="HGP創英角ｺﾞｼｯｸUB" pitchFamily="50" charset="-128"/>
                <a:ea typeface="HGP創英角ｺﾞｼｯｸUB" pitchFamily="50" charset="-128"/>
              </a:rPr>
              <a:t>「旭川</a:t>
            </a:r>
            <a:r>
              <a:rPr lang="ja-JP" altLang="en-US" sz="1200" dirty="0" smtClean="0">
                <a:latin typeface="HGP創英角ｺﾞｼｯｸUB" pitchFamily="50" charset="-128"/>
                <a:ea typeface="HGP創英角ｺﾞｼｯｸUB" pitchFamily="50" charset="-128"/>
              </a:rPr>
              <a:t>地区 在宅</a:t>
            </a:r>
            <a:r>
              <a:rPr lang="ja-JP" altLang="en-US" sz="1200" dirty="0">
                <a:latin typeface="HGP創英角ｺﾞｼｯｸUB" pitchFamily="50" charset="-128"/>
                <a:ea typeface="HGP創英角ｺﾞｼｯｸUB" pitchFamily="50" charset="-128"/>
              </a:rPr>
              <a:t>ケアを育む会学 術講演会」</a:t>
            </a:r>
            <a:r>
              <a:rPr lang="ja-JP" altLang="ja-JP" sz="1200" dirty="0" smtClean="0">
                <a:latin typeface="HGP創英角ｺﾞｼｯｸUB" pitchFamily="50" charset="-128"/>
                <a:ea typeface="HGP創英角ｺﾞｼｯｸUB" pitchFamily="50" charset="-128"/>
              </a:rPr>
              <a:t>を開催させて</a:t>
            </a:r>
            <a:endParaRPr lang="en-US" altLang="ja-JP" sz="1200" dirty="0" smtClean="0">
              <a:latin typeface="HGP創英角ｺﾞｼｯｸUB" pitchFamily="50" charset="-128"/>
              <a:ea typeface="HGP創英角ｺﾞｼｯｸUB" pitchFamily="50" charset="-128"/>
            </a:endParaRPr>
          </a:p>
          <a:p>
            <a:pPr>
              <a:spcBef>
                <a:spcPct val="0"/>
              </a:spcBef>
              <a:buFontTx/>
              <a:buNone/>
            </a:pPr>
            <a:r>
              <a:rPr lang="ja-JP" altLang="ja-JP" sz="1200" dirty="0" smtClean="0">
                <a:latin typeface="HGP創英角ｺﾞｼｯｸUB" pitchFamily="50" charset="-128"/>
                <a:ea typeface="HGP創英角ｺﾞｼｯｸUB" pitchFamily="50" charset="-128"/>
              </a:rPr>
              <a:t>いただく運びとなりました。</a:t>
            </a:r>
            <a:r>
              <a:rPr lang="ja-JP" altLang="en-US" sz="1200" dirty="0" smtClean="0">
                <a:latin typeface="HGP創英角ｺﾞｼｯｸUB" pitchFamily="50" charset="-128"/>
                <a:ea typeface="HGP創英角ｺﾞｼｯｸUB" pitchFamily="50" charset="-128"/>
              </a:rPr>
              <a:t>本年は診療</a:t>
            </a:r>
            <a:r>
              <a:rPr lang="ja-JP" altLang="en-US" sz="1200" dirty="0">
                <a:latin typeface="HGP創英角ｺﾞｼｯｸUB" pitchFamily="50" charset="-128"/>
                <a:ea typeface="HGP創英角ｺﾞｼｯｸUB" pitchFamily="50" charset="-128"/>
              </a:rPr>
              <a:t>報酬等</a:t>
            </a:r>
            <a:r>
              <a:rPr lang="ja-JP" altLang="en-US" sz="1200" dirty="0" smtClean="0">
                <a:latin typeface="HGP創英角ｺﾞｼｯｸUB" pitchFamily="50" charset="-128"/>
                <a:ea typeface="HGP創英角ｺﾞｼｯｸUB" pitchFamily="50" charset="-128"/>
              </a:rPr>
              <a:t>でも注目</a:t>
            </a:r>
            <a:r>
              <a:rPr lang="ja-JP" altLang="en-US" sz="1200" dirty="0">
                <a:latin typeface="HGP創英角ｺﾞｼｯｸUB" pitchFamily="50" charset="-128"/>
                <a:ea typeface="HGP創英角ｺﾞｼｯｸUB" pitchFamily="50" charset="-128"/>
              </a:rPr>
              <a:t>されて</a:t>
            </a:r>
            <a:r>
              <a:rPr lang="ja-JP" altLang="en-US" sz="1200" dirty="0" smtClean="0">
                <a:latin typeface="HGP創英角ｺﾞｼｯｸUB" pitchFamily="50" charset="-128"/>
                <a:ea typeface="HGP創英角ｺﾞｼｯｸUB" pitchFamily="50" charset="-128"/>
              </a:rPr>
              <a:t>いる在宅における心不全のケアを</a:t>
            </a:r>
            <a:endParaRPr lang="en-US" altLang="ja-JP" sz="1200" dirty="0" smtClean="0">
              <a:latin typeface="HGP創英角ｺﾞｼｯｸUB" pitchFamily="50" charset="-128"/>
              <a:ea typeface="HGP創英角ｺﾞｼｯｸUB" pitchFamily="50" charset="-128"/>
            </a:endParaRPr>
          </a:p>
          <a:p>
            <a:pPr>
              <a:spcBef>
                <a:spcPct val="0"/>
              </a:spcBef>
              <a:buFontTx/>
              <a:buNone/>
            </a:pPr>
            <a:r>
              <a:rPr lang="ja-JP" altLang="en-US" sz="1200" dirty="0" smtClean="0">
                <a:latin typeface="HGP創英角ｺﾞｼｯｸUB" pitchFamily="50" charset="-128"/>
                <a:ea typeface="HGP創英角ｺﾞｼｯｸUB" pitchFamily="50" charset="-128"/>
              </a:rPr>
              <a:t>テーマに、旭川赤十字病院のメディカルスタッフをお招きし学術講演会を開催させていただきます。</a:t>
            </a:r>
            <a:endParaRPr lang="en-US" altLang="ja-JP" sz="1200" dirty="0" smtClean="0">
              <a:latin typeface="HGP創英角ｺﾞｼｯｸUB" pitchFamily="50" charset="-128"/>
              <a:ea typeface="HGP創英角ｺﾞｼｯｸUB" pitchFamily="50" charset="-128"/>
            </a:endParaRPr>
          </a:p>
          <a:p>
            <a:pPr>
              <a:spcBef>
                <a:spcPct val="0"/>
              </a:spcBef>
              <a:buFontTx/>
              <a:buNone/>
            </a:pPr>
            <a:r>
              <a:rPr lang="ja-JP" altLang="en-US" sz="1200" dirty="0">
                <a:latin typeface="HGP創英角ｺﾞｼｯｸUB" pitchFamily="50" charset="-128"/>
                <a:ea typeface="HGP創英角ｺﾞｼｯｸUB" pitchFamily="50" charset="-128"/>
              </a:rPr>
              <a:t>　</a:t>
            </a:r>
            <a:r>
              <a:rPr lang="ja-JP" altLang="ja-JP" sz="1200" dirty="0" smtClean="0">
                <a:latin typeface="HGP創英角ｺﾞｼｯｸUB" pitchFamily="50" charset="-128"/>
                <a:ea typeface="HGP創英角ｺﾞｼｯｸUB" pitchFamily="50" charset="-128"/>
              </a:rPr>
              <a:t>つきましては、ご多用のことと存じますが、何卒ご出席賜りますようお願い申し上げます。</a:t>
            </a:r>
            <a:r>
              <a:rPr lang="ja-JP" altLang="en-US" sz="1200" dirty="0" smtClean="0">
                <a:latin typeface="HGP創英角ｺﾞｼｯｸUB" pitchFamily="50" charset="-128"/>
                <a:ea typeface="HGP創英角ｺﾞｼｯｸUB" pitchFamily="50" charset="-128"/>
              </a:rPr>
              <a:t>　</a:t>
            </a:r>
            <a:r>
              <a:rPr lang="ja-JP" altLang="ja-JP" sz="1200" dirty="0" smtClean="0">
                <a:latin typeface="HGP創英角ｺﾞｼｯｸUB" pitchFamily="50" charset="-128"/>
                <a:ea typeface="HGP創英角ｺﾞｼｯｸUB" pitchFamily="50" charset="-128"/>
              </a:rPr>
              <a:t>謹白</a:t>
            </a:r>
            <a:r>
              <a:rPr lang="en-US" altLang="ja-JP" sz="1200" dirty="0" smtClean="0">
                <a:latin typeface="HGP創英角ｺﾞｼｯｸUB" pitchFamily="50" charset="-128"/>
                <a:ea typeface="HGP創英角ｺﾞｼｯｸUB" pitchFamily="50" charset="-128"/>
              </a:rPr>
              <a:t>  </a:t>
            </a:r>
            <a:endParaRPr lang="ja-JP" altLang="ja-JP" sz="1200" dirty="0">
              <a:latin typeface="HGP創英角ｺﾞｼｯｸUB" pitchFamily="50" charset="-128"/>
              <a:ea typeface="HGP創英角ｺﾞｼｯｸUB" pitchFamily="50" charset="-128"/>
            </a:endParaRPr>
          </a:p>
        </p:txBody>
      </p:sp>
      <p:sp>
        <p:nvSpPr>
          <p:cNvPr id="14" name="正方形/長方形 13"/>
          <p:cNvSpPr/>
          <p:nvPr/>
        </p:nvSpPr>
        <p:spPr>
          <a:xfrm>
            <a:off x="447644" y="4447820"/>
            <a:ext cx="3918216" cy="338554"/>
          </a:xfrm>
          <a:prstGeom prst="rect">
            <a:avLst/>
          </a:prstGeom>
        </p:spPr>
        <p:txBody>
          <a:bodyPr wrap="square">
            <a:spAutoFit/>
          </a:bodyPr>
          <a:lstStyle/>
          <a:p>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座長：大田内科・消化器科クリニック　院長　</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　</a:t>
            </a:r>
            <a:endParaRPr lang="en-US" altLang="zh-TW"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20" name="正方形/長方形 19"/>
          <p:cNvSpPr/>
          <p:nvPr/>
        </p:nvSpPr>
        <p:spPr>
          <a:xfrm>
            <a:off x="796662" y="3687063"/>
            <a:ext cx="5311924" cy="338554"/>
          </a:xfrm>
          <a:prstGeom prst="rect">
            <a:avLst/>
          </a:prstGeom>
        </p:spPr>
        <p:txBody>
          <a:bodyPr wrap="square">
            <a:spAutoFit/>
          </a:bodyPr>
          <a:lstStyle/>
          <a:p>
            <a:pPr lvl="0" algn="ctr"/>
            <a:r>
              <a:rPr lang="ja-JP" altLang="en-US" sz="1600" dirty="0">
                <a:latin typeface="HGP創英角ｺﾞｼｯｸUB" panose="020B0900000000000000" pitchFamily="50" charset="-128"/>
                <a:ea typeface="HGP創英角ｺﾞｼｯｸUB" panose="020B0900000000000000" pitchFamily="50" charset="-128"/>
              </a:rPr>
              <a:t>「地域医療から見た診療報酬改定と医療圏分析</a:t>
            </a:r>
            <a:r>
              <a:rPr lang="ja-JP" altLang="en-US" sz="1600" dirty="0" smtClean="0">
                <a:latin typeface="HGP創英角ｺﾞｼｯｸUB" panose="020B0900000000000000" pitchFamily="50" charset="-128"/>
                <a:ea typeface="HGP創英角ｺﾞｼｯｸUB" panose="020B0900000000000000" pitchFamily="50" charset="-128"/>
              </a:rPr>
              <a:t>」</a:t>
            </a:r>
            <a:endParaRPr lang="ja-JP" altLang="en-US" sz="16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4555916" y="2559282"/>
            <a:ext cx="2374368" cy="307777"/>
          </a:xfrm>
          <a:prstGeom prst="rect">
            <a:avLst/>
          </a:prstGeom>
        </p:spPr>
        <p:txBody>
          <a:bodyPr wrap="none">
            <a:spAutoFit/>
          </a:bodyPr>
          <a:lstStyle/>
          <a:p>
            <a:pPr lvl="0"/>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主催　バイエル</a:t>
            </a: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薬品株式会社</a:t>
            </a:r>
            <a:endParaRPr lang="en-US" altLang="zh-TW" sz="1400"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2969274" y="3274708"/>
            <a:ext cx="3340046" cy="387286"/>
          </a:xfrm>
          <a:prstGeom prst="rect">
            <a:avLst/>
          </a:prstGeom>
        </p:spPr>
        <p:txBody>
          <a:bodyPr wrap="square">
            <a:spAutoFit/>
          </a:bodyPr>
          <a:lstStyle/>
          <a:p>
            <a:pPr lvl="0">
              <a:lnSpc>
                <a:spcPts val="2300"/>
              </a:lnSpc>
            </a:pPr>
            <a:r>
              <a:rPr lang="zh-CN" altLang="en-US" sz="1100" dirty="0">
                <a:solidFill>
                  <a:prstClr val="black"/>
                </a:solidFill>
                <a:latin typeface="HGP創英角ｺﾞｼｯｸUB" panose="020B0900000000000000" pitchFamily="50" charset="-128"/>
                <a:ea typeface="HGP創英角ｺﾞｼｯｸUB" panose="020B0900000000000000" pitchFamily="50" charset="-128"/>
              </a:rPr>
              <a:t>北海道旭川市</a:t>
            </a:r>
            <a:r>
              <a:rPr lang="en-US" altLang="zh-CN" sz="1100" dirty="0">
                <a:solidFill>
                  <a:prstClr val="black"/>
                </a:solidFill>
                <a:latin typeface="HGP創英角ｺﾞｼｯｸUB" panose="020B0900000000000000" pitchFamily="50" charset="-128"/>
                <a:ea typeface="HGP創英角ｺﾞｼｯｸUB" panose="020B0900000000000000" pitchFamily="50" charset="-128"/>
              </a:rPr>
              <a:t>7</a:t>
            </a:r>
            <a:r>
              <a:rPr lang="zh-CN" altLang="en-US" sz="1100" dirty="0">
                <a:solidFill>
                  <a:prstClr val="black"/>
                </a:solidFill>
                <a:latin typeface="HGP創英角ｺﾞｼｯｸUB" panose="020B0900000000000000" pitchFamily="50" charset="-128"/>
                <a:ea typeface="HGP創英角ｺﾞｼｯｸUB" panose="020B0900000000000000" pitchFamily="50" charset="-128"/>
              </a:rPr>
              <a:t>条</a:t>
            </a:r>
            <a:r>
              <a:rPr lang="en-US" altLang="zh-CN" sz="1100" dirty="0">
                <a:solidFill>
                  <a:prstClr val="black"/>
                </a:solidFill>
                <a:latin typeface="HGP創英角ｺﾞｼｯｸUB" panose="020B0900000000000000" pitchFamily="50" charset="-128"/>
                <a:ea typeface="HGP創英角ｺﾞｼｯｸUB" panose="020B0900000000000000" pitchFamily="50" charset="-128"/>
              </a:rPr>
              <a:t>7</a:t>
            </a:r>
            <a:r>
              <a:rPr lang="zh-CN" altLang="en-US" sz="1100" dirty="0">
                <a:solidFill>
                  <a:prstClr val="black"/>
                </a:solidFill>
                <a:latin typeface="HGP創英角ｺﾞｼｯｸUB" panose="020B0900000000000000" pitchFamily="50" charset="-128"/>
                <a:ea typeface="HGP創英角ｺﾞｼｯｸUB" panose="020B0900000000000000" pitchFamily="50" charset="-128"/>
              </a:rPr>
              <a:t>丁目</a:t>
            </a:r>
            <a:r>
              <a:rPr lang="en-US" altLang="zh-CN" sz="1100" dirty="0">
                <a:solidFill>
                  <a:prstClr val="black"/>
                </a:solidFill>
                <a:latin typeface="HGP創英角ｺﾞｼｯｸUB" panose="020B0900000000000000" pitchFamily="50" charset="-128"/>
                <a:ea typeface="HGP創英角ｺﾞｼｯｸUB" panose="020B0900000000000000" pitchFamily="50" charset="-128"/>
              </a:rPr>
              <a:t>32-12</a:t>
            </a:r>
            <a:r>
              <a:rPr lang="ja-JP" altLang="en-US" sz="1100" dirty="0">
                <a:solidFill>
                  <a:prstClr val="black"/>
                </a:solidFill>
                <a:latin typeface="HGP創英角ｺﾞｼｯｸUB" panose="020B0900000000000000" pitchFamily="50" charset="-128"/>
                <a:ea typeface="HGP創英角ｺﾞｼｯｸUB" panose="020B0900000000000000" pitchFamily="50" charset="-128"/>
              </a:rPr>
              <a:t>　　</a:t>
            </a:r>
            <a:r>
              <a:rPr lang="en-US" altLang="zh-CN" sz="1100" dirty="0">
                <a:solidFill>
                  <a:prstClr val="black"/>
                </a:solidFill>
                <a:latin typeface="HGP創英角ｺﾞｼｯｸUB" panose="020B0900000000000000" pitchFamily="50" charset="-128"/>
                <a:ea typeface="HGP創英角ｺﾞｼｯｸUB" panose="020B0900000000000000" pitchFamily="50" charset="-128"/>
              </a:rPr>
              <a:t>0166-22-7575</a:t>
            </a:r>
            <a:endParaRPr lang="ja-JP" altLang="en-US" sz="1100"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4" name="正方形/長方形 3"/>
          <p:cNvSpPr/>
          <p:nvPr/>
        </p:nvSpPr>
        <p:spPr>
          <a:xfrm>
            <a:off x="3539399" y="3938533"/>
            <a:ext cx="3033203" cy="307777"/>
          </a:xfrm>
          <a:prstGeom prst="rect">
            <a:avLst/>
          </a:prstGeom>
        </p:spPr>
        <p:txBody>
          <a:bodyPr wrap="none">
            <a:spAutoFit/>
          </a:bodyPr>
          <a:lstStyle/>
          <a:p>
            <a:pPr lvl="0"/>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バイエル薬品株式会社 地域渉外担当</a:t>
            </a:r>
            <a:endParaRPr lang="en-US" altLang="ja-JP" sz="1400"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23" name="角丸四角形 22"/>
          <p:cNvSpPr/>
          <p:nvPr/>
        </p:nvSpPr>
        <p:spPr>
          <a:xfrm>
            <a:off x="476672" y="6020835"/>
            <a:ext cx="792361" cy="305548"/>
          </a:xfrm>
          <a:prstGeom prst="roundRect">
            <a:avLst/>
          </a:prstGeom>
          <a:gradFill flip="none" rotWithShape="1">
            <a:gsLst>
              <a:gs pos="0">
                <a:schemeClr val="bg1"/>
              </a:gs>
              <a:gs pos="38360">
                <a:srgbClr val="FFE7EF"/>
              </a:gs>
              <a:gs pos="70000">
                <a:srgbClr val="FFA7C4"/>
              </a:gs>
              <a:gs pos="100000">
                <a:srgbClr val="FF0000"/>
              </a:gs>
            </a:gsLst>
            <a:path path="circle">
              <a:fillToRect l="50000" t="50000" r="50000" b="50000"/>
            </a:path>
            <a:tileRect/>
          </a:gradFill>
          <a:ln>
            <a:noFill/>
          </a:ln>
          <a:scene3d>
            <a:camera prst="orthographicFront"/>
            <a:lightRig rig="threePt" dir="t"/>
          </a:scene3d>
          <a:sp3d prstMaterial="metal">
            <a:bevelT w="5715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535707" y="6018606"/>
            <a:ext cx="733326" cy="307777"/>
          </a:xfrm>
          <a:prstGeom prst="rect">
            <a:avLst/>
          </a:prstGeom>
          <a:noFill/>
        </p:spPr>
        <p:txBody>
          <a:bodyPr vert="horz"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400" b="1" spc="50" dirty="0" smtClean="0">
                <a:ln w="11430"/>
                <a:effectLst>
                  <a:outerShdw blurRad="76200" dist="50800" dir="5400000" algn="tl" rotWithShape="0">
                    <a:srgbClr val="000000">
                      <a:alpha val="65000"/>
                    </a:srgbClr>
                  </a:outerShdw>
                </a:effectLst>
              </a:rPr>
              <a:t>演題</a:t>
            </a:r>
            <a:r>
              <a:rPr lang="en-US" altLang="ja-JP" sz="1400" b="1" spc="50" dirty="0" smtClean="0">
                <a:ln w="11430"/>
                <a:effectLst>
                  <a:outerShdw blurRad="76200" dist="50800" dir="5400000" algn="tl" rotWithShape="0">
                    <a:srgbClr val="000000">
                      <a:alpha val="65000"/>
                    </a:srgbClr>
                  </a:outerShdw>
                </a:effectLst>
              </a:rPr>
              <a:t>1</a:t>
            </a:r>
            <a:endParaRPr lang="ja-JP" altLang="en-US" sz="1400" b="1" spc="50" dirty="0">
              <a:ln w="11430"/>
              <a:effectLst>
                <a:outerShdw blurRad="76200" dist="50800" dir="5400000" algn="tl" rotWithShape="0">
                  <a:srgbClr val="000000">
                    <a:alpha val="65000"/>
                  </a:srgbClr>
                </a:outerShdw>
              </a:effectLst>
            </a:endParaRPr>
          </a:p>
        </p:txBody>
      </p:sp>
      <p:sp>
        <p:nvSpPr>
          <p:cNvPr id="28" name="角丸四角形 27"/>
          <p:cNvSpPr/>
          <p:nvPr/>
        </p:nvSpPr>
        <p:spPr>
          <a:xfrm>
            <a:off x="491186" y="6930821"/>
            <a:ext cx="792361" cy="305548"/>
          </a:xfrm>
          <a:prstGeom prst="roundRect">
            <a:avLst/>
          </a:prstGeom>
          <a:gradFill flip="none" rotWithShape="1">
            <a:gsLst>
              <a:gs pos="0">
                <a:schemeClr val="bg1"/>
              </a:gs>
              <a:gs pos="38360">
                <a:srgbClr val="FFE7EF"/>
              </a:gs>
              <a:gs pos="70000">
                <a:srgbClr val="FFA7C4"/>
              </a:gs>
              <a:gs pos="100000">
                <a:srgbClr val="FF0000"/>
              </a:gs>
            </a:gsLst>
            <a:path path="circle">
              <a:fillToRect l="50000" t="50000" r="50000" b="50000"/>
            </a:path>
            <a:tileRect/>
          </a:gradFill>
          <a:ln>
            <a:noFill/>
          </a:ln>
          <a:scene3d>
            <a:camera prst="orthographicFront"/>
            <a:lightRig rig="threePt" dir="t"/>
          </a:scene3d>
          <a:sp3d prstMaterial="metal">
            <a:bevelT w="5715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550221" y="6928592"/>
            <a:ext cx="733326" cy="307777"/>
          </a:xfrm>
          <a:prstGeom prst="rect">
            <a:avLst/>
          </a:prstGeom>
          <a:noFill/>
        </p:spPr>
        <p:txBody>
          <a:bodyPr vert="horz"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400" b="1" spc="50" dirty="0" smtClean="0">
                <a:ln w="11430"/>
                <a:effectLst>
                  <a:outerShdw blurRad="76200" dist="50800" dir="5400000" algn="tl" rotWithShape="0">
                    <a:srgbClr val="000000">
                      <a:alpha val="65000"/>
                    </a:srgbClr>
                  </a:outerShdw>
                </a:effectLst>
              </a:rPr>
              <a:t>演題２</a:t>
            </a:r>
            <a:endParaRPr lang="ja-JP" altLang="en-US" sz="1400" b="1" spc="50" dirty="0">
              <a:ln w="11430"/>
              <a:effectLst>
                <a:outerShdw blurRad="76200" dist="50800" dir="5400000" algn="tl" rotWithShape="0">
                  <a:srgbClr val="000000">
                    <a:alpha val="65000"/>
                  </a:srgbClr>
                </a:outerShdw>
              </a:effectLst>
            </a:endParaRPr>
          </a:p>
        </p:txBody>
      </p:sp>
      <p:sp>
        <p:nvSpPr>
          <p:cNvPr id="39" name="テキスト ボックス 38"/>
          <p:cNvSpPr txBox="1"/>
          <p:nvPr/>
        </p:nvSpPr>
        <p:spPr>
          <a:xfrm>
            <a:off x="307256" y="3685322"/>
            <a:ext cx="949077" cy="307777"/>
          </a:xfrm>
          <a:prstGeom prst="rect">
            <a:avLst/>
          </a:prstGeom>
          <a:noFill/>
        </p:spPr>
        <p:txBody>
          <a:bodyPr vert="horz"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400" b="1" spc="50" dirty="0" smtClean="0">
                <a:ln w="11430"/>
                <a:effectLst>
                  <a:outerShdw blurRad="76200" dist="50800" dir="5400000" algn="tl" rotWithShape="0">
                    <a:srgbClr val="000000">
                      <a:alpha val="65000"/>
                    </a:srgbClr>
                  </a:outerShdw>
                </a:effectLst>
              </a:rPr>
              <a:t>情報提供</a:t>
            </a:r>
            <a:endParaRPr lang="ja-JP" altLang="en-US" sz="1400" b="1" spc="50" dirty="0">
              <a:ln w="11430"/>
              <a:effectLst>
                <a:outerShdw blurRad="76200" dist="50800" dir="5400000" algn="tl" rotWithShape="0">
                  <a:srgbClr val="000000">
                    <a:alpha val="65000"/>
                  </a:srgbClr>
                </a:outerShdw>
              </a:effectLst>
            </a:endParaRPr>
          </a:p>
        </p:txBody>
      </p:sp>
      <p:sp>
        <p:nvSpPr>
          <p:cNvPr id="40" name="テキスト ボックス 39"/>
          <p:cNvSpPr txBox="1"/>
          <p:nvPr/>
        </p:nvSpPr>
        <p:spPr>
          <a:xfrm>
            <a:off x="472084" y="6385618"/>
            <a:ext cx="3398328" cy="338554"/>
          </a:xfrm>
          <a:prstGeom prst="rect">
            <a:avLst/>
          </a:prstGeom>
          <a:noFill/>
        </p:spPr>
        <p:txBody>
          <a:bodyPr wrap="square" rtlCol="0">
            <a:spAutoFit/>
          </a:bodyPr>
          <a:lstStyle/>
          <a:p>
            <a:pPr lvl="0"/>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旭川</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赤十字</a:t>
            </a:r>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病院　循環器内科</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　部長　</a:t>
            </a:r>
            <a:endParaRPr kumimoji="1" lang="en-US" altLang="ja-JP" sz="2000" dirty="0" smtClean="0">
              <a:latin typeface="HGP創英角ｺﾞｼｯｸUB" panose="020B0900000000000000" pitchFamily="50" charset="-128"/>
              <a:ea typeface="HGP創英角ｺﾞｼｯｸUB" panose="020B0900000000000000" pitchFamily="50" charset="-128"/>
            </a:endParaRPr>
          </a:p>
        </p:txBody>
      </p:sp>
      <p:sp>
        <p:nvSpPr>
          <p:cNvPr id="6" name="正方形/長方形 5"/>
          <p:cNvSpPr/>
          <p:nvPr/>
        </p:nvSpPr>
        <p:spPr>
          <a:xfrm>
            <a:off x="4264068" y="7163175"/>
            <a:ext cx="1858201" cy="400110"/>
          </a:xfrm>
          <a:prstGeom prst="rect">
            <a:avLst/>
          </a:prstGeom>
        </p:spPr>
        <p:txBody>
          <a:bodyPr wrap="none">
            <a:spAutoFit/>
          </a:bodyPr>
          <a:lstStyle/>
          <a:p>
            <a:pPr lvl="0"/>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岡本　佳奈</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　</a:t>
            </a:r>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氏</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　</a:t>
            </a:r>
            <a:endParaRPr lang="en-US" altLang="ja-JP" sz="2000"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9" name="正方形/長方形 8"/>
          <p:cNvSpPr/>
          <p:nvPr/>
        </p:nvSpPr>
        <p:spPr>
          <a:xfrm>
            <a:off x="4264068" y="4397868"/>
            <a:ext cx="1927131" cy="400110"/>
          </a:xfrm>
          <a:prstGeom prst="rect">
            <a:avLst/>
          </a:prstGeom>
        </p:spPr>
        <p:txBody>
          <a:bodyPr wrap="none">
            <a:spAutoFit/>
          </a:bodyPr>
          <a:lstStyle/>
          <a:p>
            <a:pPr lvl="0"/>
            <a:r>
              <a:rPr lang="ja-JP" altLang="en-US" sz="2000" dirty="0">
                <a:solidFill>
                  <a:prstClr val="black"/>
                </a:solidFill>
                <a:latin typeface="HGP創英角ｺﾞｼｯｸUB" panose="020B0900000000000000" pitchFamily="50" charset="-128"/>
                <a:ea typeface="HGP創英角ｺﾞｼｯｸUB" panose="020B0900000000000000" pitchFamily="50" charset="-128"/>
              </a:rPr>
              <a:t>大田　人可</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　先生</a:t>
            </a:r>
            <a:endParaRPr lang="en-US" altLang="zh-TW"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0" name="正方形/長方形 9"/>
          <p:cNvSpPr/>
          <p:nvPr/>
        </p:nvSpPr>
        <p:spPr>
          <a:xfrm>
            <a:off x="4257500" y="6292686"/>
            <a:ext cx="2063385" cy="400110"/>
          </a:xfrm>
          <a:prstGeom prst="rect">
            <a:avLst/>
          </a:prstGeom>
        </p:spPr>
        <p:txBody>
          <a:bodyPr wrap="none">
            <a:spAutoFit/>
          </a:bodyPr>
          <a:lstStyle/>
          <a:p>
            <a:pPr lvl="0"/>
            <a:r>
              <a:rPr lang="ja-JP" altLang="en-US" sz="2000" dirty="0">
                <a:solidFill>
                  <a:prstClr val="black"/>
                </a:solidFill>
                <a:latin typeface="HGP創英角ｺﾞｼｯｸUB" panose="020B0900000000000000" pitchFamily="50" charset="-128"/>
                <a:ea typeface="HGP創英角ｺﾞｼｯｸUB" panose="020B0900000000000000" pitchFamily="50" charset="-128"/>
              </a:rPr>
              <a:t>西原　昌宏</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　先生　</a:t>
            </a:r>
            <a:endParaRPr lang="en-US" altLang="ja-JP" sz="2000"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36" name="Text Box 22"/>
          <p:cNvSpPr txBox="1">
            <a:spLocks noChangeArrowheads="1"/>
          </p:cNvSpPr>
          <p:nvPr/>
        </p:nvSpPr>
        <p:spPr bwMode="auto">
          <a:xfrm>
            <a:off x="377280" y="9201472"/>
            <a:ext cx="6480720"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spcBef>
                <a:spcPct val="0"/>
              </a:spcBef>
              <a:buNone/>
            </a:pPr>
            <a:r>
              <a:rPr lang="ja-JP" altLang="ja-JP" sz="1200" dirty="0" smtClean="0">
                <a:latin typeface="HGP創英角ｺﾞｼｯｸUB" pitchFamily="50" charset="-128"/>
                <a:ea typeface="HGP創英角ｺﾞｼｯｸUB" pitchFamily="50" charset="-128"/>
              </a:rPr>
              <a:t>情報</a:t>
            </a:r>
            <a:r>
              <a:rPr lang="ja-JP" altLang="ja-JP" sz="1200" dirty="0" smtClean="0">
                <a:latin typeface="HGP創英角ｺﾞｼｯｸUB" pitchFamily="50" charset="-128"/>
                <a:ea typeface="HGP創英角ｺﾞｼｯｸUB" pitchFamily="50" charset="-128"/>
              </a:rPr>
              <a:t>交換会は、事前申込不要で、参加費用はかかりません。</a:t>
            </a:r>
            <a:r>
              <a:rPr lang="en-US" altLang="ja-JP" sz="1200" dirty="0" smtClean="0">
                <a:latin typeface="HGP創英角ｺﾞｼｯｸUB" pitchFamily="50" charset="-128"/>
                <a:ea typeface="HGP創英角ｺﾞｼｯｸUB" pitchFamily="50" charset="-128"/>
              </a:rPr>
              <a:t> </a:t>
            </a:r>
            <a:r>
              <a:rPr lang="ja-JP" altLang="ja-JP" sz="1200" dirty="0" smtClean="0">
                <a:latin typeface="HGP創英角ｺﾞｼｯｸUB" pitchFamily="50" charset="-128"/>
                <a:ea typeface="HGP創英角ｺﾞｼｯｸUB" pitchFamily="50" charset="-128"/>
              </a:rPr>
              <a:t>皆様のご参加お待ちしています</a:t>
            </a:r>
            <a:r>
              <a:rPr lang="ja-JP" altLang="ja-JP" sz="1200" dirty="0" smtClean="0">
                <a:latin typeface="HGP創英角ｺﾞｼｯｸUB" pitchFamily="50" charset="-128"/>
                <a:ea typeface="HGP創英角ｺﾞｼｯｸUB" pitchFamily="50" charset="-128"/>
              </a:rPr>
              <a:t>。</a:t>
            </a:r>
            <a:endParaRPr lang="en-US" altLang="ja-JP" sz="1600" b="1" dirty="0">
              <a:solidFill>
                <a:prstClr val="black"/>
              </a:solidFill>
              <a:latin typeface="HGP創英角ｺﾞｼｯｸUB" pitchFamily="50" charset="-128"/>
              <a:ea typeface="HGP創英角ｺﾞｼｯｸUB" pitchFamily="50" charset="-128"/>
            </a:endParaRPr>
          </a:p>
          <a:p>
            <a:pPr>
              <a:spcBef>
                <a:spcPct val="0"/>
              </a:spcBef>
              <a:buFontTx/>
              <a:buNone/>
            </a:pPr>
            <a:r>
              <a:rPr lang="ja-JP" altLang="en-US" sz="1200" dirty="0">
                <a:latin typeface="HGP創英角ｺﾞｼｯｸUB" pitchFamily="50" charset="-128"/>
                <a:ea typeface="HGP創英角ｺﾞｼｯｸUB" pitchFamily="50" charset="-128"/>
              </a:rPr>
              <a:t>　　　　　</a:t>
            </a:r>
          </a:p>
        </p:txBody>
      </p:sp>
      <p:sp>
        <p:nvSpPr>
          <p:cNvPr id="49" name="正方形/長方形 48"/>
          <p:cNvSpPr/>
          <p:nvPr/>
        </p:nvSpPr>
        <p:spPr>
          <a:xfrm>
            <a:off x="6569" y="4789481"/>
            <a:ext cx="6857999" cy="1077218"/>
          </a:xfrm>
          <a:prstGeom prst="rect">
            <a:avLst/>
          </a:prstGeom>
        </p:spPr>
        <p:txBody>
          <a:bodyPr wrap="square">
            <a:spAutoFit/>
          </a:bodyPr>
          <a:lstStyle/>
          <a:p>
            <a:pPr algn="ctr"/>
            <a:r>
              <a:rPr lang="ja-JP" altLang="en-US" sz="3600" dirty="0">
                <a:solidFill>
                  <a:prstClr val="black"/>
                </a:solidFill>
                <a:latin typeface="HGP創英角ｺﾞｼｯｸUB" panose="020B0900000000000000" pitchFamily="50" charset="-128"/>
                <a:ea typeface="HGP創英角ｺﾞｼｯｸUB" panose="020B0900000000000000" pitchFamily="50" charset="-128"/>
              </a:rPr>
              <a:t>在宅における心不全の</a:t>
            </a:r>
            <a:r>
              <a:rPr lang="ja-JP" altLang="en-US" sz="3600" dirty="0" smtClean="0">
                <a:solidFill>
                  <a:prstClr val="black"/>
                </a:solidFill>
                <a:latin typeface="HGP創英角ｺﾞｼｯｸUB" panose="020B0900000000000000" pitchFamily="50" charset="-128"/>
                <a:ea typeface="HGP創英角ｺﾞｼｯｸUB" panose="020B0900000000000000" pitchFamily="50" charset="-128"/>
              </a:rPr>
              <a:t>ケア</a:t>
            </a:r>
            <a:endParaRPr lang="en-US" altLang="ja-JP" sz="3600" dirty="0" smtClean="0">
              <a:solidFill>
                <a:prstClr val="black"/>
              </a:solidFill>
              <a:latin typeface="HGP創英角ｺﾞｼｯｸUB" panose="020B0900000000000000" pitchFamily="50" charset="-128"/>
              <a:ea typeface="HGP創英角ｺﾞｼｯｸUB" panose="020B0900000000000000" pitchFamily="50" charset="-128"/>
            </a:endParaRPr>
          </a:p>
          <a:p>
            <a:pPr algn="ctr"/>
            <a:r>
              <a:rPr lang="ja-JP" altLang="en-US" sz="2800" dirty="0" smtClean="0">
                <a:solidFill>
                  <a:prstClr val="black"/>
                </a:solidFill>
                <a:latin typeface="HGP創英角ｺﾞｼｯｸUB" panose="020B0900000000000000" pitchFamily="50" charset="-128"/>
                <a:ea typeface="HGP創英角ｺﾞｼｯｸUB" panose="020B0900000000000000" pitchFamily="50" charset="-128"/>
              </a:rPr>
              <a:t>～心臓のリハビリテーション～</a:t>
            </a:r>
            <a:endParaRPr lang="ja-JP" altLang="en-US" sz="2800"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50" name="正方形/長方形 49"/>
          <p:cNvSpPr/>
          <p:nvPr/>
        </p:nvSpPr>
        <p:spPr>
          <a:xfrm>
            <a:off x="-14514" y="4779956"/>
            <a:ext cx="6858000" cy="1077218"/>
          </a:xfrm>
          <a:prstGeom prst="rect">
            <a:avLst/>
          </a:prstGeom>
        </p:spPr>
        <p:txBody>
          <a:bodyPr wrap="square">
            <a:spAutoFit/>
          </a:bodyPr>
          <a:lstStyle/>
          <a:p>
            <a:pPr algn="ctr"/>
            <a:r>
              <a:rPr lang="ja-JP" altLang="en-US" sz="3600" dirty="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rPr>
              <a:t>在宅における心不全の</a:t>
            </a:r>
            <a:r>
              <a:rPr lang="ja-JP" altLang="en-US" sz="36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rPr>
              <a:t>ケア</a:t>
            </a:r>
            <a:endParaRPr lang="en-US" altLang="ja-JP" sz="36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endParaRPr>
          </a:p>
          <a:p>
            <a:pPr algn="ctr"/>
            <a:r>
              <a:rPr lang="ja-JP" altLang="en-US" sz="28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rPr>
              <a:t>～</a:t>
            </a:r>
            <a:r>
              <a:rPr lang="ja-JP" altLang="en-US" sz="2800" dirty="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rPr>
              <a:t>心臓のリハビリテーション～</a:t>
            </a:r>
            <a:endParaRPr lang="en-US" altLang="ja-JP" sz="28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endParaRPr>
          </a:p>
        </p:txBody>
      </p:sp>
      <p:sp>
        <p:nvSpPr>
          <p:cNvPr id="54" name="正方形/長方形 53"/>
          <p:cNvSpPr/>
          <p:nvPr/>
        </p:nvSpPr>
        <p:spPr>
          <a:xfrm>
            <a:off x="1326526" y="5961213"/>
            <a:ext cx="5516959" cy="400110"/>
          </a:xfrm>
          <a:prstGeom prst="rect">
            <a:avLst/>
          </a:prstGeom>
        </p:spPr>
        <p:txBody>
          <a:bodyPr wrap="square">
            <a:spAutoFit/>
          </a:bodyPr>
          <a:lstStyle/>
          <a:p>
            <a:r>
              <a:rPr lang="ja-JP" altLang="en-US" sz="2000" dirty="0">
                <a:solidFill>
                  <a:prstClr val="black"/>
                </a:solidFill>
                <a:latin typeface="HGP創英角ｺﾞｼｯｸUB" panose="020B0900000000000000" pitchFamily="50" charset="-128"/>
                <a:ea typeface="HGP創英角ｺﾞｼｯｸUB" panose="020B0900000000000000" pitchFamily="50" charset="-128"/>
              </a:rPr>
              <a:t>医師の目線</a:t>
            </a:r>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から：抗血栓薬の管理を含めて</a:t>
            </a:r>
            <a:endParaRPr lang="ja-JP" altLang="en-US" sz="2000"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55" name="正方形/長方形 54"/>
          <p:cNvSpPr/>
          <p:nvPr/>
        </p:nvSpPr>
        <p:spPr>
          <a:xfrm>
            <a:off x="1317291" y="5946598"/>
            <a:ext cx="5559926" cy="489878"/>
          </a:xfrm>
          <a:prstGeom prst="rect">
            <a:avLst/>
          </a:prstGeom>
        </p:spPr>
        <p:txBody>
          <a:bodyPr wrap="square">
            <a:spAutoFit/>
          </a:bodyPr>
          <a:lstStyle/>
          <a:p>
            <a:r>
              <a:rPr lang="ja-JP" altLang="en-US" sz="2000" dirty="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rPr>
              <a:t>医師</a:t>
            </a:r>
            <a:r>
              <a:rPr lang="ja-JP" altLang="en-US" sz="20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rPr>
              <a:t>の目線から：抗血栓薬の管理を含めて</a:t>
            </a:r>
            <a:endParaRPr lang="en-US" altLang="ja-JP" sz="20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endParaRPr>
          </a:p>
          <a:p>
            <a:pPr>
              <a:lnSpc>
                <a:spcPts val="700"/>
              </a:lnSpc>
            </a:pPr>
            <a:endParaRPr lang="en-US" altLang="ja-JP" sz="20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endParaRPr>
          </a:p>
        </p:txBody>
      </p:sp>
      <p:sp>
        <p:nvSpPr>
          <p:cNvPr id="56" name="正方形/長方形 55"/>
          <p:cNvSpPr/>
          <p:nvPr/>
        </p:nvSpPr>
        <p:spPr>
          <a:xfrm>
            <a:off x="701877" y="6877713"/>
            <a:ext cx="3463004" cy="489878"/>
          </a:xfrm>
          <a:prstGeom prst="rect">
            <a:avLst/>
          </a:prstGeom>
        </p:spPr>
        <p:txBody>
          <a:bodyPr wrap="square">
            <a:spAutoFit/>
          </a:bodyPr>
          <a:lstStyle/>
          <a:p>
            <a:pPr algn="ctr"/>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看護師</a:t>
            </a:r>
            <a:r>
              <a:rPr lang="ja-JP" altLang="en-US" sz="2000" dirty="0">
                <a:solidFill>
                  <a:prstClr val="black"/>
                </a:solidFill>
                <a:latin typeface="HGP創英角ｺﾞｼｯｸUB" panose="020B0900000000000000" pitchFamily="50" charset="-128"/>
                <a:ea typeface="HGP創英角ｺﾞｼｯｸUB" panose="020B0900000000000000" pitchFamily="50" charset="-128"/>
              </a:rPr>
              <a:t>の目線</a:t>
            </a:r>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から</a:t>
            </a:r>
            <a:endParaRPr lang="en-US" altLang="ja-JP" sz="2000" dirty="0" smtClean="0">
              <a:solidFill>
                <a:prstClr val="black"/>
              </a:solidFill>
              <a:latin typeface="HGP創英角ｺﾞｼｯｸUB" panose="020B0900000000000000" pitchFamily="50" charset="-128"/>
              <a:ea typeface="HGP創英角ｺﾞｼｯｸUB" panose="020B0900000000000000" pitchFamily="50" charset="-128"/>
            </a:endParaRPr>
          </a:p>
          <a:p>
            <a:pPr algn="ctr">
              <a:lnSpc>
                <a:spcPts val="700"/>
              </a:lnSpc>
            </a:pPr>
            <a:endParaRPr lang="en-US" altLang="ja-JP" sz="2000" dirty="0" smtClean="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57" name="正方形/長方形 56"/>
          <p:cNvSpPr/>
          <p:nvPr/>
        </p:nvSpPr>
        <p:spPr>
          <a:xfrm>
            <a:off x="692352" y="6868188"/>
            <a:ext cx="3441922" cy="489878"/>
          </a:xfrm>
          <a:prstGeom prst="rect">
            <a:avLst/>
          </a:prstGeom>
        </p:spPr>
        <p:txBody>
          <a:bodyPr wrap="square">
            <a:spAutoFit/>
          </a:bodyPr>
          <a:lstStyle/>
          <a:p>
            <a:pPr algn="ctr"/>
            <a:r>
              <a:rPr lang="ja-JP" altLang="en-US" sz="20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rPr>
              <a:t>看護師の目線から</a:t>
            </a:r>
            <a:endParaRPr lang="en-US" altLang="ja-JP" sz="20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endParaRPr>
          </a:p>
          <a:p>
            <a:pPr algn="ctr">
              <a:lnSpc>
                <a:spcPts val="700"/>
              </a:lnSpc>
            </a:pPr>
            <a:endParaRPr lang="en-US" altLang="ja-JP" sz="20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endParaRPr>
          </a:p>
        </p:txBody>
      </p:sp>
      <p:sp>
        <p:nvSpPr>
          <p:cNvPr id="44" name="正方形/長方形 43"/>
          <p:cNvSpPr/>
          <p:nvPr/>
        </p:nvSpPr>
        <p:spPr>
          <a:xfrm>
            <a:off x="1241154" y="7727295"/>
            <a:ext cx="3450082" cy="489878"/>
          </a:xfrm>
          <a:prstGeom prst="rect">
            <a:avLst/>
          </a:prstGeom>
        </p:spPr>
        <p:txBody>
          <a:bodyPr wrap="square">
            <a:spAutoFit/>
          </a:bodyPr>
          <a:lstStyle/>
          <a:p>
            <a:pPr algn="ctr"/>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リハビリテーションの</a:t>
            </a:r>
            <a:r>
              <a:rPr lang="ja-JP" altLang="en-US" sz="2000" dirty="0">
                <a:solidFill>
                  <a:prstClr val="black"/>
                </a:solidFill>
                <a:latin typeface="HGP創英角ｺﾞｼｯｸUB" panose="020B0900000000000000" pitchFamily="50" charset="-128"/>
                <a:ea typeface="HGP創英角ｺﾞｼｯｸUB" panose="020B0900000000000000" pitchFamily="50" charset="-128"/>
              </a:rPr>
              <a:t>目線</a:t>
            </a:r>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から</a:t>
            </a:r>
            <a:endParaRPr lang="en-US" altLang="ja-JP" sz="2000" dirty="0" smtClean="0">
              <a:solidFill>
                <a:prstClr val="black"/>
              </a:solidFill>
              <a:latin typeface="HGP創英角ｺﾞｼｯｸUB" panose="020B0900000000000000" pitchFamily="50" charset="-128"/>
              <a:ea typeface="HGP創英角ｺﾞｼｯｸUB" panose="020B0900000000000000" pitchFamily="50" charset="-128"/>
            </a:endParaRPr>
          </a:p>
          <a:p>
            <a:pPr algn="ctr">
              <a:lnSpc>
                <a:spcPts val="700"/>
              </a:lnSpc>
            </a:pPr>
            <a:endParaRPr lang="en-US" altLang="ja-JP" sz="2000" dirty="0" smtClean="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45" name="正方形/長方形 44"/>
          <p:cNvSpPr/>
          <p:nvPr/>
        </p:nvSpPr>
        <p:spPr>
          <a:xfrm>
            <a:off x="1240982" y="7717770"/>
            <a:ext cx="3429000" cy="489878"/>
          </a:xfrm>
          <a:prstGeom prst="rect">
            <a:avLst/>
          </a:prstGeom>
        </p:spPr>
        <p:txBody>
          <a:bodyPr wrap="square">
            <a:spAutoFit/>
          </a:bodyPr>
          <a:lstStyle/>
          <a:p>
            <a:pPr algn="ctr"/>
            <a:r>
              <a:rPr lang="ja-JP" altLang="en-US" sz="20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rPr>
              <a:t>リハビリテーションの目線から</a:t>
            </a:r>
            <a:endParaRPr lang="en-US" altLang="ja-JP" sz="20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endParaRPr>
          </a:p>
          <a:p>
            <a:pPr algn="ctr">
              <a:lnSpc>
                <a:spcPts val="700"/>
              </a:lnSpc>
            </a:pPr>
            <a:endParaRPr lang="en-US" altLang="ja-JP" sz="2000" dirty="0" smtClean="0">
              <a:ln w="12700">
                <a:solidFill>
                  <a:prstClr val="black"/>
                </a:solidFill>
                <a:prstDash val="solid"/>
              </a:ln>
              <a:solidFill>
                <a:srgbClr val="EEECE1">
                  <a:tint val="85000"/>
                  <a:satMod val="155000"/>
                </a:srgbClr>
              </a:solidFill>
              <a:effectLst>
                <a:outerShdw blurRad="41275" dist="20320" dir="1800000" algn="tl" rotWithShape="0">
                  <a:srgbClr val="000000">
                    <a:alpha val="40000"/>
                  </a:srgbClr>
                </a:outerShdw>
              </a:effectLst>
              <a:latin typeface="HGP創英角ｺﾞｼｯｸUB" panose="020B0900000000000000" pitchFamily="50" charset="-128"/>
              <a:ea typeface="HGP創英角ｺﾞｼｯｸUB" panose="020B0900000000000000" pitchFamily="50" charset="-128"/>
            </a:endParaRPr>
          </a:p>
        </p:txBody>
      </p:sp>
      <p:sp>
        <p:nvSpPr>
          <p:cNvPr id="46" name="テキスト ボックス 45"/>
          <p:cNvSpPr txBox="1"/>
          <p:nvPr/>
        </p:nvSpPr>
        <p:spPr>
          <a:xfrm>
            <a:off x="505699" y="8114942"/>
            <a:ext cx="5033049" cy="338554"/>
          </a:xfrm>
          <a:prstGeom prst="rect">
            <a:avLst/>
          </a:prstGeom>
          <a:noFill/>
        </p:spPr>
        <p:txBody>
          <a:bodyPr wrap="square" rtlCol="0">
            <a:spAutoFit/>
          </a:bodyPr>
          <a:lstStyle/>
          <a:p>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旭川赤十字</a:t>
            </a:r>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病院　リハビリテーション科</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　理学</a:t>
            </a:r>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療法士</a:t>
            </a:r>
            <a:endParaRPr lang="en-US" altLang="ja-JP" sz="2000" dirty="0" smtClean="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51" name="角丸四角形 50"/>
          <p:cNvSpPr/>
          <p:nvPr/>
        </p:nvSpPr>
        <p:spPr>
          <a:xfrm>
            <a:off x="505138" y="7789639"/>
            <a:ext cx="792361" cy="305548"/>
          </a:xfrm>
          <a:prstGeom prst="roundRect">
            <a:avLst/>
          </a:prstGeom>
          <a:gradFill flip="none" rotWithShape="1">
            <a:gsLst>
              <a:gs pos="0">
                <a:schemeClr val="bg1"/>
              </a:gs>
              <a:gs pos="38360">
                <a:srgbClr val="FFE7EF"/>
              </a:gs>
              <a:gs pos="70000">
                <a:srgbClr val="FFA7C4"/>
              </a:gs>
              <a:gs pos="100000">
                <a:srgbClr val="FF0000"/>
              </a:gs>
            </a:gsLst>
            <a:path path="circle">
              <a:fillToRect l="50000" t="50000" r="50000" b="50000"/>
            </a:path>
            <a:tileRect/>
          </a:gradFill>
          <a:ln>
            <a:noFill/>
          </a:ln>
          <a:scene3d>
            <a:camera prst="orthographicFront"/>
            <a:lightRig rig="threePt" dir="t"/>
          </a:scene3d>
          <a:sp3d prstMaterial="metal">
            <a:bevelT w="5715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8" name="テキスト ボックス 57"/>
          <p:cNvSpPr txBox="1"/>
          <p:nvPr/>
        </p:nvSpPr>
        <p:spPr>
          <a:xfrm>
            <a:off x="564173" y="7787410"/>
            <a:ext cx="733326" cy="307777"/>
          </a:xfrm>
          <a:prstGeom prst="rect">
            <a:avLst/>
          </a:prstGeom>
          <a:noFill/>
        </p:spPr>
        <p:txBody>
          <a:bodyPr vert="horz"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400" b="1" spc="50" dirty="0" smtClean="0">
                <a:ln w="11430"/>
                <a:solidFill>
                  <a:prstClr val="black"/>
                </a:solidFill>
                <a:effectLst>
                  <a:outerShdw blurRad="76200" dist="50800" dir="5400000" algn="tl" rotWithShape="0">
                    <a:srgbClr val="000000">
                      <a:alpha val="65000"/>
                    </a:srgbClr>
                  </a:outerShdw>
                </a:effectLst>
              </a:rPr>
              <a:t>演題３</a:t>
            </a:r>
            <a:endParaRPr lang="ja-JP" altLang="en-US" sz="1400" b="1" spc="50" dirty="0">
              <a:ln w="11430"/>
              <a:solidFill>
                <a:prstClr val="black"/>
              </a:solidFill>
              <a:effectLst>
                <a:outerShdw blurRad="76200" dist="50800" dir="5400000" algn="tl" rotWithShape="0">
                  <a:srgbClr val="000000">
                    <a:alpha val="65000"/>
                  </a:srgbClr>
                </a:outerShdw>
              </a:effectLst>
            </a:endParaRPr>
          </a:p>
        </p:txBody>
      </p:sp>
      <p:sp>
        <p:nvSpPr>
          <p:cNvPr id="59" name="正方形/長方形 58"/>
          <p:cNvSpPr/>
          <p:nvPr/>
        </p:nvSpPr>
        <p:spPr>
          <a:xfrm>
            <a:off x="4998100" y="8065729"/>
            <a:ext cx="1721946" cy="400110"/>
          </a:xfrm>
          <a:prstGeom prst="rect">
            <a:avLst/>
          </a:prstGeom>
        </p:spPr>
        <p:txBody>
          <a:bodyPr wrap="none">
            <a:spAutoFit/>
          </a:bodyPr>
          <a:lstStyle/>
          <a:p>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藤澤　佑</a:t>
            </a:r>
            <a:r>
              <a:rPr lang="ja-JP" altLang="en-US" sz="2000" dirty="0">
                <a:solidFill>
                  <a:prstClr val="black"/>
                </a:solidFill>
                <a:latin typeface="HGP創英角ｺﾞｼｯｸUB" panose="020B0900000000000000" pitchFamily="50" charset="-128"/>
                <a:ea typeface="HGP創英角ｺﾞｼｯｸUB" panose="020B0900000000000000" pitchFamily="50" charset="-128"/>
              </a:rPr>
              <a:t>輔</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　</a:t>
            </a:r>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氏</a:t>
            </a:r>
            <a:endParaRPr lang="ja-JP" altLang="en-US" dirty="0">
              <a:solidFill>
                <a:prstClr val="black"/>
              </a:solidFill>
            </a:endParaRPr>
          </a:p>
        </p:txBody>
      </p:sp>
      <p:sp>
        <p:nvSpPr>
          <p:cNvPr id="61" name="テキスト ボックス 60"/>
          <p:cNvSpPr txBox="1"/>
          <p:nvPr/>
        </p:nvSpPr>
        <p:spPr>
          <a:xfrm>
            <a:off x="3327400" y="8425793"/>
            <a:ext cx="1865714" cy="338554"/>
          </a:xfrm>
          <a:prstGeom prst="rect">
            <a:avLst/>
          </a:prstGeom>
          <a:noFill/>
        </p:spPr>
        <p:txBody>
          <a:bodyPr wrap="square" rtlCol="0">
            <a:spAutoFit/>
          </a:bodyPr>
          <a:lstStyle/>
          <a:p>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　</a:t>
            </a:r>
            <a:r>
              <a:rPr lang="zh-TW" altLang="en-US" sz="1600" dirty="0">
                <a:solidFill>
                  <a:prstClr val="black"/>
                </a:solidFill>
                <a:latin typeface="HGP創英角ｺﾞｼｯｸUB" panose="020B0900000000000000" pitchFamily="50" charset="-128"/>
                <a:ea typeface="HGP創英角ｺﾞｼｯｸUB" panose="020B0900000000000000" pitchFamily="50" charset="-128"/>
              </a:rPr>
              <a:t>認定作業療法士</a:t>
            </a:r>
            <a:endParaRPr lang="en-US" altLang="ja-JP" sz="2000" dirty="0" smtClean="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62" name="正方形/長方形 61"/>
          <p:cNvSpPr/>
          <p:nvPr/>
        </p:nvSpPr>
        <p:spPr>
          <a:xfrm>
            <a:off x="5007173" y="8376580"/>
            <a:ext cx="1721946" cy="400110"/>
          </a:xfrm>
          <a:prstGeom prst="rect">
            <a:avLst/>
          </a:prstGeom>
        </p:spPr>
        <p:txBody>
          <a:bodyPr wrap="none">
            <a:spAutoFit/>
          </a:bodyPr>
          <a:lstStyle/>
          <a:p>
            <a:r>
              <a:rPr lang="ja-JP" altLang="en-US" sz="2000" dirty="0" smtClean="0">
                <a:solidFill>
                  <a:prstClr val="black"/>
                </a:solidFill>
                <a:latin typeface="HGP創英角ｺﾞｼｯｸUB" panose="020B0900000000000000" pitchFamily="50" charset="-128"/>
                <a:ea typeface="HGP創英角ｺﾞｼｯｸUB" panose="020B0900000000000000" pitchFamily="50" charset="-128"/>
              </a:rPr>
              <a:t>阿部　純平</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　</a:t>
            </a:r>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氏</a:t>
            </a:r>
            <a:endParaRPr lang="ja-JP" altLang="en-US" dirty="0">
              <a:solidFill>
                <a:prstClr val="black"/>
              </a:solidFill>
            </a:endParaRPr>
          </a:p>
        </p:txBody>
      </p:sp>
      <p:sp>
        <p:nvSpPr>
          <p:cNvPr id="42" name="Text Box 15"/>
          <p:cNvSpPr txBox="1">
            <a:spLocks noChangeArrowheads="1"/>
          </p:cNvSpPr>
          <p:nvPr/>
        </p:nvSpPr>
        <p:spPr bwMode="auto">
          <a:xfrm>
            <a:off x="-1" y="8913440"/>
            <a:ext cx="6858001" cy="3500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102858" tIns="51429" rIns="102858" bIns="51429">
            <a:spAutoFit/>
          </a:bodyPr>
          <a:lstStyle>
            <a:lvl1pPr defTabSz="1028700"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defTabSz="102870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defTabSz="10287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defTabSz="10287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defTabSz="10287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defTabSz="10287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defTabSz="10287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defTabSz="10287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defTabSz="10287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50000"/>
              </a:spcBef>
              <a:buFontTx/>
              <a:buNone/>
            </a:pPr>
            <a:r>
              <a:rPr lang="ja-JP" altLang="en-US" sz="1600" dirty="0" smtClean="0">
                <a:latin typeface="HG創英角ｺﾞｼｯｸUB" pitchFamily="49" charset="-128"/>
                <a:ea typeface="HG創英角ｺﾞｼｯｸUB" pitchFamily="49" charset="-128"/>
              </a:rPr>
              <a:t>＊</a:t>
            </a:r>
            <a:r>
              <a:rPr lang="ja-JP" altLang="en-US" sz="1600" dirty="0">
                <a:latin typeface="HG創英角ｺﾞｼｯｸUB" pitchFamily="49" charset="-128"/>
                <a:ea typeface="HG創英角ｺﾞｼｯｸUB" pitchFamily="49" charset="-128"/>
              </a:rPr>
              <a:t>講演会</a:t>
            </a:r>
            <a:r>
              <a:rPr lang="ja-JP" altLang="en-US" sz="1600" dirty="0" smtClean="0">
                <a:latin typeface="HG創英角ｺﾞｼｯｸUB" pitchFamily="49" charset="-128"/>
                <a:ea typeface="HG創英角ｺﾞｼｯｸUB" pitchFamily="49" charset="-128"/>
              </a:rPr>
              <a:t>終了後 意見</a:t>
            </a:r>
            <a:r>
              <a:rPr lang="ja-JP" altLang="en-US" sz="1600" dirty="0">
                <a:latin typeface="HG創英角ｺﾞｼｯｸUB" pitchFamily="49" charset="-128"/>
                <a:ea typeface="HG創英角ｺﾞｼｯｸUB" pitchFamily="49" charset="-128"/>
              </a:rPr>
              <a:t>交換の場をご用意致して</a:t>
            </a:r>
            <a:r>
              <a:rPr lang="ja-JP" altLang="en-US" sz="1600" dirty="0" smtClean="0">
                <a:latin typeface="HG創英角ｺﾞｼｯｸUB" pitchFamily="49" charset="-128"/>
                <a:ea typeface="HG創英角ｺﾞｼｯｸUB" pitchFamily="49" charset="-128"/>
              </a:rPr>
              <a:t>おります</a:t>
            </a:r>
            <a:endParaRPr lang="ja-JP" altLang="en-US" sz="1600" dirty="0">
              <a:latin typeface="HG創英角ｺﾞｼｯｸUB" pitchFamily="49" charset="-128"/>
              <a:ea typeface="HG創英角ｺﾞｼｯｸUB" pitchFamily="49" charset="-128"/>
            </a:endParaRPr>
          </a:p>
        </p:txBody>
      </p:sp>
    </p:spTree>
    <p:extLst>
      <p:ext uri="{BB962C8B-B14F-4D97-AF65-F5344CB8AC3E}">
        <p14:creationId xmlns="" xmlns:p14="http://schemas.microsoft.com/office/powerpoint/2010/main" val="1495672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eaVert" wrap="square" rtlCol="0">
        <a:spAutoFit/>
      </a:bodyPr>
      <a:lstStyle>
        <a:defPPr algn="ctr">
          <a:defRPr sz="1200" b="1" spc="25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166</Words>
  <Application>Microsoft Office PowerPoint</Application>
  <PresentationFormat>A4 210 x 297 mm</PresentationFormat>
  <Paragraphs>43</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旭川地区 在宅ケアを育む会 学術講演会</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イグザレルト PE/DVT 適応追加記念講演会</dc:title>
  <dc:creator>木部　奈津子</dc:creator>
  <cp:lastModifiedBy>user</cp:lastModifiedBy>
  <cp:revision>58</cp:revision>
  <cp:lastPrinted>2019-01-23T22:17:33Z</cp:lastPrinted>
  <dcterms:created xsi:type="dcterms:W3CDTF">2016-01-19T00:49:57Z</dcterms:created>
  <dcterms:modified xsi:type="dcterms:W3CDTF">2019-07-25T07:20:07Z</dcterms:modified>
</cp:coreProperties>
</file>